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Open on the mission line. Double Cup pairs the coffee-shop ritual with trained hospitality and light-touch resource awareness — this is a pilot design concept, not a live product yet.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 beats: where the idea comes from (recovery culture's 'second cup'), and why now (rising isolation + trusted third places already exist).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whole customer-facing mechanic in three verbs: Leave, Give, Receive. Emphasize there's no stigma or verification step to receive one.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 audiences on one slide: what cafes get (left), and how they earn the Connector credential (right). Notice/Invite/Refer is the whole training philosophy in three words.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Key reframe: this isn't a loyalty/rewards program. Health plan sponsorship funds generosity, and members are recognized for participating in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Three stakeholder lenses on measurement. All aggregate/behavioral, not individual health data — worth saying out loud if asked about privacy.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Four layers, one flow: brand -&gt; member product -&gt; certified venue -&gt; full network. Useful if asked 'what exactly are you building' — this is the org chart of the idea.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goal isn't to prove a business — it's to discover whether a simple ritual can become a scalable model for strengthening community. Five open questions, five ways the pilot could fail informatively.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Closing slide. Anchor on the reframe: this pilot is designed to produce a learning, not a launch metric. Ryan Corcoran, rcorcoran03@gmail.com.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145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A7B8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DESIGN CONCEPT</a:t>
            </a:r>
            <a:endParaRPr lang="en-US" sz="1200" dirty="0"/>
          </a:p>
        </p:txBody>
      </p:sp>
      <p:pic>
        <p:nvPicPr>
          <p:cNvPr id="3" name="Image 0" descr="/sessions/practical-elegant-bardeen/mnt/outputs/logo_horizontal_rev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1051560"/>
            <a:ext cx="3291840" cy="1376201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2331720"/>
            <a:ext cx="74980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Coffee starts the conversation.</a:t>
            </a:r>
            <a:endParaRPr lang="en-US" sz="33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Community is the outcome.</a:t>
            </a:r>
            <a:endParaRPr lang="en-US" sz="3300" dirty="0"/>
          </a:p>
        </p:txBody>
      </p:sp>
      <p:sp>
        <p:nvSpPr>
          <p:cNvPr id="5" name="Text 2"/>
          <p:cNvSpPr/>
          <p:nvPr/>
        </p:nvSpPr>
        <p:spPr>
          <a:xfrm>
            <a:off x="640080" y="3977640"/>
            <a:ext cx="68580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A7B8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 Cup transforms neighborhood coffee shops into intentional community connection hubs — pairing everyday generosity with trained hospitality and local resource awareness.</a:t>
            </a:r>
            <a:endParaRPr lang="en-US" sz="1500" dirty="0"/>
          </a:p>
        </p:txBody>
      </p:sp>
      <p:sp>
        <p:nvSpPr>
          <p:cNvPr id="6" name="Text 3"/>
          <p:cNvSpPr/>
          <p:nvPr/>
        </p:nvSpPr>
        <p:spPr>
          <a:xfrm>
            <a:off x="640080" y="598932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C58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cup starts a conversation. Enough conversations build a community.</a:t>
            </a:r>
            <a:endParaRPr lang="en-US" sz="1300" dirty="0"/>
          </a:p>
        </p:txBody>
      </p:sp>
      <p:pic>
        <p:nvPicPr>
          <p:cNvPr id="7" name="Image 1" descr="/sessions/practical-elegant-bardeen/mnt/outputs/badge_main_rev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9640" y="1874520"/>
            <a:ext cx="3108960" cy="315864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9655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 &amp; OPPORTUNITY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145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Inspired by a Simple Tradition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5486400" cy="4297680"/>
          </a:xfrm>
          <a:prstGeom prst="roundRect">
            <a:avLst>
              <a:gd name="adj" fmla="val 1702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54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68680" y="19659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9655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RITUAL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868680" y="2331720"/>
            <a:ext cx="48463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50" dirty="0">
                <a:solidFill>
                  <a:srgbClr val="2145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twelve-step recovery, sponsors often grab two cups of coffee before a meeting — one for themselves, one for someone new.</a:t>
            </a:r>
            <a:endParaRPr lang="en-US" sz="15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550" dirty="0">
                <a:solidFill>
                  <a:srgbClr val="2145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550" b="1" dirty="0">
                <a:solidFill>
                  <a:srgbClr val="2145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second cup isn’t about coffee. It’s an invitation.</a:t>
            </a:r>
            <a:endParaRPr lang="en-US" sz="15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550" dirty="0">
                <a:solidFill>
                  <a:srgbClr val="2145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550" dirty="0">
                <a:solidFill>
                  <a:srgbClr val="2145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 Cup brings that ritual into everyday neighborhoods.</a:t>
            </a:r>
            <a:endParaRPr lang="en-US" sz="1550" dirty="0"/>
          </a:p>
        </p:txBody>
      </p:sp>
      <p:sp>
        <p:nvSpPr>
          <p:cNvPr id="7" name="Shape 5"/>
          <p:cNvSpPr/>
          <p:nvPr/>
        </p:nvSpPr>
        <p:spPr>
          <a:xfrm>
            <a:off x="6355080" y="1737360"/>
            <a:ext cx="5303520" cy="4297680"/>
          </a:xfrm>
          <a:prstGeom prst="roundRect">
            <a:avLst>
              <a:gd name="adj" fmla="val 1702"/>
            </a:avLst>
          </a:prstGeom>
          <a:solidFill>
            <a:srgbClr val="21455D"/>
          </a:solidFill>
          <a:ln/>
        </p:spPr>
      </p:sp>
      <p:sp>
        <p:nvSpPr>
          <p:cNvPr id="8" name="Text 6"/>
          <p:cNvSpPr/>
          <p:nvPr/>
        </p:nvSpPr>
        <p:spPr>
          <a:xfrm>
            <a:off x="6675120" y="19659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58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OPPORTUNITY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675120" y="2377440"/>
            <a:ext cx="4663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Loneliness, behavioral health needs, and disconnected communities keep growing.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675120" y="3246120"/>
            <a:ext cx="46634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50" dirty="0">
                <a:solidFill>
                  <a:srgbClr val="A7B8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Coffee shops are already trusted neighborhood gathering places. Double Cup simply helps them become intentional places of connection — no new venue, no new habit required.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2145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48640" y="6400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8A97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 CUP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9655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EXPERIENCE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145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Simple Actions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30936" y="1965960"/>
            <a:ext cx="3429000" cy="3794760"/>
          </a:xfrm>
          <a:prstGeom prst="roundRect">
            <a:avLst>
              <a:gd name="adj" fmla="val 21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54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819656" y="2400300"/>
            <a:ext cx="1051560" cy="1051560"/>
          </a:xfrm>
          <a:prstGeom prst="ellipse">
            <a:avLst/>
          </a:prstGeom>
          <a:solidFill>
            <a:srgbClr val="EFE7DB"/>
          </a:solidFill>
          <a:ln/>
        </p:spPr>
      </p:sp>
      <p:pic>
        <p:nvPicPr>
          <p:cNvPr id="6" name="Image 0" descr="/sessions/practical-elegant-bardeen/mnt/outputs/icons/navy_FaGift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82546" y="2663190"/>
            <a:ext cx="525780" cy="5257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05256" y="219456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A7B8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905256" y="3749040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145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Leave One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950976" y="4297680"/>
            <a:ext cx="27889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4A5B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 a future coffee for the next person who needs one.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4379976" y="1965960"/>
            <a:ext cx="3429000" cy="3794760"/>
          </a:xfrm>
          <a:prstGeom prst="roundRect">
            <a:avLst>
              <a:gd name="adj" fmla="val 21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5400000">
              <a:srgbClr val="000000">
                <a:alpha val="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5568696" y="2400300"/>
            <a:ext cx="1051560" cy="1051560"/>
          </a:xfrm>
          <a:prstGeom prst="ellipse">
            <a:avLst/>
          </a:prstGeom>
          <a:solidFill>
            <a:srgbClr val="EFE7DB"/>
          </a:solidFill>
          <a:ln/>
        </p:spPr>
      </p:sp>
      <p:pic>
        <p:nvPicPr>
          <p:cNvPr id="12" name="Image 1" descr="/sessions/practical-elegant-bardeen/mnt/outputs/icons/navy_FaHandHoldingHear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1586" y="2663190"/>
            <a:ext cx="525780" cy="5257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654296" y="219456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A7B8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500" dirty="0"/>
          </a:p>
        </p:txBody>
      </p:sp>
      <p:sp>
        <p:nvSpPr>
          <p:cNvPr id="14" name="Text 10"/>
          <p:cNvSpPr/>
          <p:nvPr/>
        </p:nvSpPr>
        <p:spPr>
          <a:xfrm>
            <a:off x="4654296" y="3749040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145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Give One</a:t>
            </a:r>
            <a:endParaRPr lang="en-US" sz="2000" dirty="0"/>
          </a:p>
        </p:txBody>
      </p:sp>
      <p:sp>
        <p:nvSpPr>
          <p:cNvPr id="15" name="Text 11"/>
          <p:cNvSpPr/>
          <p:nvPr/>
        </p:nvSpPr>
        <p:spPr>
          <a:xfrm>
            <a:off x="4700016" y="4297680"/>
            <a:ext cx="27889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4A5B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 two today and share the second, in person.</a:t>
            </a:r>
            <a:endParaRPr lang="en-US" sz="1400" dirty="0"/>
          </a:p>
        </p:txBody>
      </p:sp>
      <p:sp>
        <p:nvSpPr>
          <p:cNvPr id="16" name="Shape 12"/>
          <p:cNvSpPr/>
          <p:nvPr/>
        </p:nvSpPr>
        <p:spPr>
          <a:xfrm>
            <a:off x="8129016" y="1965960"/>
            <a:ext cx="3429000" cy="3794760"/>
          </a:xfrm>
          <a:prstGeom prst="roundRect">
            <a:avLst>
              <a:gd name="adj" fmla="val 21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5400000">
              <a:srgbClr val="000000">
                <a:alpha val="8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9317736" y="2400300"/>
            <a:ext cx="1051560" cy="1051560"/>
          </a:xfrm>
          <a:prstGeom prst="ellipse">
            <a:avLst/>
          </a:prstGeom>
          <a:solidFill>
            <a:srgbClr val="EFE7DB"/>
          </a:solidFill>
          <a:ln/>
        </p:spPr>
      </p:sp>
      <p:pic>
        <p:nvPicPr>
          <p:cNvPr id="18" name="Image 2" descr="/sessions/practical-elegant-bardeen/mnt/outputs/icons/navy_FaHear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0626" y="2663190"/>
            <a:ext cx="525780" cy="52578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8403336" y="219456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A7B8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500" dirty="0"/>
          </a:p>
        </p:txBody>
      </p:sp>
      <p:sp>
        <p:nvSpPr>
          <p:cNvPr id="20" name="Text 15"/>
          <p:cNvSpPr/>
          <p:nvPr/>
        </p:nvSpPr>
        <p:spPr>
          <a:xfrm>
            <a:off x="8403336" y="3749040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145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Receive One</a:t>
            </a:r>
            <a:endParaRPr lang="en-US" sz="2000" dirty="0"/>
          </a:p>
        </p:txBody>
      </p:sp>
      <p:sp>
        <p:nvSpPr>
          <p:cNvPr id="21" name="Text 16"/>
          <p:cNvSpPr/>
          <p:nvPr/>
        </p:nvSpPr>
        <p:spPr>
          <a:xfrm>
            <a:off x="8449056" y="4297680"/>
            <a:ext cx="27889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4A5B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 a Double Cup whenever you need one — no questions asked.</a:t>
            </a:r>
            <a:endParaRPr lang="en-US" sz="1400" dirty="0"/>
          </a:p>
        </p:txBody>
      </p:sp>
      <p:sp>
        <p:nvSpPr>
          <p:cNvPr id="22" name="Text 17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2145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  <p:sp>
        <p:nvSpPr>
          <p:cNvPr id="23" name="Text 18"/>
          <p:cNvSpPr/>
          <p:nvPr/>
        </p:nvSpPr>
        <p:spPr>
          <a:xfrm>
            <a:off x="548640" y="6400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8A97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 CUP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9655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MODEL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9601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145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Coffee Shop Partners &amp; Connectors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5486400" cy="4297680"/>
          </a:xfrm>
          <a:prstGeom prst="roundRect">
            <a:avLst>
              <a:gd name="adj" fmla="val 1702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54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68680" y="1965960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9655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COFFEE SHOP PARTNERS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868680" y="2267712"/>
            <a:ext cx="4846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145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Known for more than great coffee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886968" y="2880360"/>
            <a:ext cx="512064" cy="512064"/>
          </a:xfrm>
          <a:prstGeom prst="ellipse">
            <a:avLst/>
          </a:prstGeom>
          <a:solidFill>
            <a:srgbClr val="EFE7DB"/>
          </a:solidFill>
          <a:ln/>
        </p:spPr>
      </p:sp>
      <p:pic>
        <p:nvPicPr>
          <p:cNvPr id="8" name="Image 0" descr="/sessions/practical-elegant-bardeen/mnt/outputs/icons/navy_FaBullhorn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4984" y="3008376"/>
            <a:ext cx="256032" cy="25603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508760" y="2880360"/>
            <a:ext cx="41148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145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branding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886968" y="3502152"/>
            <a:ext cx="512064" cy="512064"/>
          </a:xfrm>
          <a:prstGeom prst="ellipse">
            <a:avLst/>
          </a:prstGeom>
          <a:solidFill>
            <a:srgbClr val="EFE7DB"/>
          </a:solidFill>
          <a:ln/>
        </p:spPr>
      </p:sp>
      <p:pic>
        <p:nvPicPr>
          <p:cNvPr id="11" name="Image 1" descr="/sessions/practical-elegant-bardeen/mnt/outputs/icons/navy_FaUser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984" y="3630168"/>
            <a:ext cx="256032" cy="25603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508760" y="3502152"/>
            <a:ext cx="41148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145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engagement</a:t>
            </a:r>
            <a:endParaRPr lang="en-US" sz="1500" dirty="0"/>
          </a:p>
        </p:txBody>
      </p:sp>
      <p:sp>
        <p:nvSpPr>
          <p:cNvPr id="13" name="Shape 9"/>
          <p:cNvSpPr/>
          <p:nvPr/>
        </p:nvSpPr>
        <p:spPr>
          <a:xfrm>
            <a:off x="886968" y="4123944"/>
            <a:ext cx="512064" cy="512064"/>
          </a:xfrm>
          <a:prstGeom prst="ellipse">
            <a:avLst/>
          </a:prstGeom>
          <a:solidFill>
            <a:srgbClr val="EFE7DB"/>
          </a:solidFill>
          <a:ln/>
        </p:spPr>
      </p:sp>
      <p:pic>
        <p:nvPicPr>
          <p:cNvPr id="14" name="Image 2" descr="/sessions/practical-elegant-bardeen/mnt/outputs/icons/navy_FaBullsey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4984" y="4251960"/>
            <a:ext cx="256032" cy="256032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508760" y="4123944"/>
            <a:ext cx="41148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145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campaigns</a:t>
            </a:r>
            <a:endParaRPr lang="en-US" sz="1500" dirty="0"/>
          </a:p>
        </p:txBody>
      </p:sp>
      <p:sp>
        <p:nvSpPr>
          <p:cNvPr id="16" name="Shape 11"/>
          <p:cNvSpPr/>
          <p:nvPr/>
        </p:nvSpPr>
        <p:spPr>
          <a:xfrm>
            <a:off x="886968" y="4745736"/>
            <a:ext cx="512064" cy="512064"/>
          </a:xfrm>
          <a:prstGeom prst="ellipse">
            <a:avLst/>
          </a:prstGeom>
          <a:solidFill>
            <a:srgbClr val="EFE7DB"/>
          </a:solidFill>
          <a:ln/>
        </p:spPr>
      </p:sp>
      <p:pic>
        <p:nvPicPr>
          <p:cNvPr id="17" name="Image 3" descr="/sessions/practical-elegant-bardeen/mnt/outputs/icons/navy_FaChartLin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4984" y="4873752"/>
            <a:ext cx="256032" cy="256032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508760" y="4745736"/>
            <a:ext cx="41148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145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Analytics</a:t>
            </a:r>
            <a:endParaRPr lang="en-US" sz="1500" dirty="0"/>
          </a:p>
        </p:txBody>
      </p:sp>
      <p:sp>
        <p:nvSpPr>
          <p:cNvPr id="19" name="Shape 13"/>
          <p:cNvSpPr/>
          <p:nvPr/>
        </p:nvSpPr>
        <p:spPr>
          <a:xfrm>
            <a:off x="886968" y="5367528"/>
            <a:ext cx="512064" cy="512064"/>
          </a:xfrm>
          <a:prstGeom prst="ellipse">
            <a:avLst/>
          </a:prstGeom>
          <a:solidFill>
            <a:srgbClr val="EFE7DB"/>
          </a:solidFill>
          <a:ln/>
        </p:spPr>
      </p:sp>
      <p:pic>
        <p:nvPicPr>
          <p:cNvPr id="20" name="Image 4" descr="/sessions/practical-elegant-bardeen/mnt/outputs/icons/navy_FaSearch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4984" y="5495544"/>
            <a:ext cx="256032" cy="256032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1508760" y="5367528"/>
            <a:ext cx="41148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145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Featured discovery</a:t>
            </a:r>
            <a:endParaRPr lang="en-US" sz="1500" dirty="0"/>
          </a:p>
        </p:txBody>
      </p:sp>
      <p:sp>
        <p:nvSpPr>
          <p:cNvPr id="22" name="Shape 15"/>
          <p:cNvSpPr/>
          <p:nvPr/>
        </p:nvSpPr>
        <p:spPr>
          <a:xfrm>
            <a:off x="6355080" y="1737360"/>
            <a:ext cx="5303520" cy="4297680"/>
          </a:xfrm>
          <a:prstGeom prst="roundRect">
            <a:avLst>
              <a:gd name="adj" fmla="val 1702"/>
            </a:avLst>
          </a:prstGeom>
          <a:solidFill>
            <a:srgbClr val="21455D"/>
          </a:solidFill>
          <a:ln/>
        </p:spPr>
      </p:sp>
      <p:sp>
        <p:nvSpPr>
          <p:cNvPr id="23" name="Text 16"/>
          <p:cNvSpPr/>
          <p:nvPr/>
        </p:nvSpPr>
        <p:spPr>
          <a:xfrm>
            <a:off x="6675120" y="1965960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58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 CUP CONNECTOR™</a:t>
            </a:r>
            <a:endParaRPr lang="en-US" sz="1100" dirty="0"/>
          </a:p>
        </p:txBody>
      </p:sp>
      <p:sp>
        <p:nvSpPr>
          <p:cNvPr id="24" name="Text 17"/>
          <p:cNvSpPr/>
          <p:nvPr/>
        </p:nvSpPr>
        <p:spPr>
          <a:xfrm>
            <a:off x="6675120" y="2267712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certification for hospitality</a:t>
            </a:r>
            <a:endParaRPr lang="en-US" sz="1700" dirty="0"/>
          </a:p>
        </p:txBody>
      </p:sp>
      <p:sp>
        <p:nvSpPr>
          <p:cNvPr id="25" name="Text 18"/>
          <p:cNvSpPr/>
          <p:nvPr/>
        </p:nvSpPr>
        <p:spPr>
          <a:xfrm>
            <a:off x="6675120" y="2834640"/>
            <a:ext cx="4663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8000"/>
              </a:lnSpc>
              <a:buNone/>
            </a:pPr>
            <a:r>
              <a:rPr lang="en-US" sz="1400" dirty="0">
                <a:solidFill>
                  <a:srgbClr val="A7B8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Participating cafés earn certification through training in hospitality, active listening, recovery-friendly communication, and local resource awareness.</a:t>
            </a:r>
            <a:endParaRPr lang="en-US" sz="1400" dirty="0"/>
          </a:p>
        </p:txBody>
      </p:sp>
      <p:sp>
        <p:nvSpPr>
          <p:cNvPr id="26" name="Shape 19"/>
          <p:cNvSpPr/>
          <p:nvPr/>
        </p:nvSpPr>
        <p:spPr>
          <a:xfrm>
            <a:off x="6606540" y="4434840"/>
            <a:ext cx="1508760" cy="1371600"/>
          </a:xfrm>
          <a:prstGeom prst="roundRect">
            <a:avLst>
              <a:gd name="adj" fmla="val 5333"/>
            </a:avLst>
          </a:prstGeom>
          <a:solidFill>
            <a:srgbClr val="2C5470"/>
          </a:solidFill>
          <a:ln/>
        </p:spPr>
      </p:sp>
      <p:sp>
        <p:nvSpPr>
          <p:cNvPr id="27" name="Shape 20"/>
          <p:cNvSpPr/>
          <p:nvPr/>
        </p:nvSpPr>
        <p:spPr>
          <a:xfrm>
            <a:off x="7040880" y="4617720"/>
            <a:ext cx="640080" cy="640080"/>
          </a:xfrm>
          <a:prstGeom prst="ellipse">
            <a:avLst/>
          </a:prstGeom>
          <a:solidFill>
            <a:srgbClr val="EFE7DB"/>
          </a:solidFill>
          <a:ln/>
        </p:spPr>
      </p:sp>
      <p:pic>
        <p:nvPicPr>
          <p:cNvPr id="28" name="Image 5" descr="/sessions/practical-elegant-bardeen/mnt/outputs/icons/navy_FaEy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0900" y="4777740"/>
            <a:ext cx="320040" cy="320040"/>
          </a:xfrm>
          <a:prstGeom prst="rect">
            <a:avLst/>
          </a:prstGeom>
        </p:spPr>
      </p:pic>
      <p:sp>
        <p:nvSpPr>
          <p:cNvPr id="29" name="Text 21"/>
          <p:cNvSpPr/>
          <p:nvPr/>
        </p:nvSpPr>
        <p:spPr>
          <a:xfrm>
            <a:off x="6606540" y="5349240"/>
            <a:ext cx="1508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Notice</a:t>
            </a:r>
            <a:endParaRPr lang="en-US" sz="1400" dirty="0"/>
          </a:p>
        </p:txBody>
      </p:sp>
      <p:sp>
        <p:nvSpPr>
          <p:cNvPr id="30" name="Shape 22"/>
          <p:cNvSpPr/>
          <p:nvPr/>
        </p:nvSpPr>
        <p:spPr>
          <a:xfrm>
            <a:off x="8252460" y="4434840"/>
            <a:ext cx="1508760" cy="1371600"/>
          </a:xfrm>
          <a:prstGeom prst="roundRect">
            <a:avLst>
              <a:gd name="adj" fmla="val 5333"/>
            </a:avLst>
          </a:prstGeom>
          <a:solidFill>
            <a:srgbClr val="2C5470"/>
          </a:solidFill>
          <a:ln/>
        </p:spPr>
      </p:sp>
      <p:sp>
        <p:nvSpPr>
          <p:cNvPr id="31" name="Shape 23"/>
          <p:cNvSpPr/>
          <p:nvPr/>
        </p:nvSpPr>
        <p:spPr>
          <a:xfrm>
            <a:off x="8686800" y="4617720"/>
            <a:ext cx="640080" cy="640080"/>
          </a:xfrm>
          <a:prstGeom prst="ellipse">
            <a:avLst/>
          </a:prstGeom>
          <a:solidFill>
            <a:srgbClr val="EFE7DB"/>
          </a:solidFill>
          <a:ln/>
        </p:spPr>
      </p:sp>
      <p:pic>
        <p:nvPicPr>
          <p:cNvPr id="32" name="Image 6" descr="/sessions/practical-elegant-bardeen/mnt/outputs/icons/navy_FaHandsHelping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46820" y="4777740"/>
            <a:ext cx="320040" cy="320040"/>
          </a:xfrm>
          <a:prstGeom prst="rect">
            <a:avLst/>
          </a:prstGeom>
        </p:spPr>
      </p:pic>
      <p:sp>
        <p:nvSpPr>
          <p:cNvPr id="33" name="Text 24"/>
          <p:cNvSpPr/>
          <p:nvPr/>
        </p:nvSpPr>
        <p:spPr>
          <a:xfrm>
            <a:off x="8252460" y="5349240"/>
            <a:ext cx="1508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Invite</a:t>
            </a:r>
            <a:endParaRPr lang="en-US" sz="1400" dirty="0"/>
          </a:p>
        </p:txBody>
      </p:sp>
      <p:sp>
        <p:nvSpPr>
          <p:cNvPr id="34" name="Shape 25"/>
          <p:cNvSpPr/>
          <p:nvPr/>
        </p:nvSpPr>
        <p:spPr>
          <a:xfrm>
            <a:off x="9898380" y="4434840"/>
            <a:ext cx="1508760" cy="1371600"/>
          </a:xfrm>
          <a:prstGeom prst="roundRect">
            <a:avLst>
              <a:gd name="adj" fmla="val 5333"/>
            </a:avLst>
          </a:prstGeom>
          <a:solidFill>
            <a:srgbClr val="2C5470"/>
          </a:solidFill>
          <a:ln/>
        </p:spPr>
      </p:sp>
      <p:sp>
        <p:nvSpPr>
          <p:cNvPr id="35" name="Shape 26"/>
          <p:cNvSpPr/>
          <p:nvPr/>
        </p:nvSpPr>
        <p:spPr>
          <a:xfrm>
            <a:off x="10332720" y="4617720"/>
            <a:ext cx="640080" cy="640080"/>
          </a:xfrm>
          <a:prstGeom prst="ellipse">
            <a:avLst/>
          </a:prstGeom>
          <a:solidFill>
            <a:srgbClr val="EFE7DB"/>
          </a:solidFill>
          <a:ln/>
        </p:spPr>
      </p:sp>
      <p:pic>
        <p:nvPicPr>
          <p:cNvPr id="36" name="Image 7" descr="/sessions/practical-elegant-bardeen/mnt/outputs/icons/navy_FaMapSigns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492740" y="4777740"/>
            <a:ext cx="320040" cy="320040"/>
          </a:xfrm>
          <a:prstGeom prst="rect">
            <a:avLst/>
          </a:prstGeom>
        </p:spPr>
      </p:pic>
      <p:sp>
        <p:nvSpPr>
          <p:cNvPr id="37" name="Text 27"/>
          <p:cNvSpPr/>
          <p:nvPr/>
        </p:nvSpPr>
        <p:spPr>
          <a:xfrm>
            <a:off x="9898380" y="5349240"/>
            <a:ext cx="1508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Refer</a:t>
            </a:r>
            <a:endParaRPr lang="en-US" sz="1400" dirty="0"/>
          </a:p>
        </p:txBody>
      </p:sp>
      <p:sp>
        <p:nvSpPr>
          <p:cNvPr id="38" name="Text 28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2145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  <p:sp>
        <p:nvSpPr>
          <p:cNvPr id="39" name="Text 29"/>
          <p:cNvSpPr/>
          <p:nvPr/>
        </p:nvSpPr>
        <p:spPr>
          <a:xfrm>
            <a:off x="548640" y="6400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8A97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 CUP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9655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SUSTAINABLE PARTNERSHIPS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9601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145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 Plans Invest in Connection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828800"/>
            <a:ext cx="52120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2145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Members can securely connect their health plan inside Double Cup Club to unlock sponsored community benefits — Double Cups, local events, volunteer opportunities, and wellness initiatives.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3931920"/>
            <a:ext cx="5212080" cy="2377440"/>
          </a:xfrm>
          <a:prstGeom prst="roundRect">
            <a:avLst>
              <a:gd name="adj" fmla="val 3077"/>
            </a:avLst>
          </a:prstGeom>
          <a:solidFill>
            <a:srgbClr val="21455D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3931920"/>
            <a:ext cx="46634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900" dirty="0">
                <a:solidFill>
                  <a:srgbClr val="A7B8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 plans aren’t buying coffee.</a:t>
            </a:r>
            <a:endParaRPr lang="en-US" sz="1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They’re investing in connection.</a:t>
            </a:r>
            <a:endParaRPr lang="en-US" sz="1900" dirty="0"/>
          </a:p>
        </p:txBody>
      </p:sp>
      <p:sp>
        <p:nvSpPr>
          <p:cNvPr id="7" name="Shape 5"/>
          <p:cNvSpPr/>
          <p:nvPr/>
        </p:nvSpPr>
        <p:spPr>
          <a:xfrm>
            <a:off x="6355080" y="1737360"/>
            <a:ext cx="5303520" cy="4663440"/>
          </a:xfrm>
          <a:prstGeom prst="roundRect">
            <a:avLst>
              <a:gd name="adj" fmla="val 1569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54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675120" y="1965960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9655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INSIDE THE CLUB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675120" y="2267712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145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Club Benefits, not rewards</a:t>
            </a:r>
            <a:endParaRPr lang="en-US" sz="1700" dirty="0"/>
          </a:p>
        </p:txBody>
      </p:sp>
      <p:sp>
        <p:nvSpPr>
          <p:cNvPr id="10" name="Shape 8"/>
          <p:cNvSpPr/>
          <p:nvPr/>
        </p:nvSpPr>
        <p:spPr>
          <a:xfrm>
            <a:off x="6693408" y="2834640"/>
            <a:ext cx="512064" cy="512064"/>
          </a:xfrm>
          <a:prstGeom prst="ellipse">
            <a:avLst/>
          </a:prstGeom>
          <a:solidFill>
            <a:srgbClr val="EFE7DB"/>
          </a:solidFill>
          <a:ln/>
        </p:spPr>
      </p:sp>
      <p:pic>
        <p:nvPicPr>
          <p:cNvPr id="11" name="Image 0" descr="/sessions/practical-elegant-bardeen/mnt/outputs/icons/navy_FaGift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21424" y="2962656"/>
            <a:ext cx="256032" cy="256032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7315200" y="2834640"/>
            <a:ext cx="39319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145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Sponsored Double Cups</a:t>
            </a:r>
            <a:endParaRPr lang="en-US" sz="1500" dirty="0"/>
          </a:p>
        </p:txBody>
      </p:sp>
      <p:sp>
        <p:nvSpPr>
          <p:cNvPr id="13" name="Shape 10"/>
          <p:cNvSpPr/>
          <p:nvPr/>
        </p:nvSpPr>
        <p:spPr>
          <a:xfrm>
            <a:off x="6693408" y="3456432"/>
            <a:ext cx="512064" cy="512064"/>
          </a:xfrm>
          <a:prstGeom prst="ellipse">
            <a:avLst/>
          </a:prstGeom>
          <a:solidFill>
            <a:srgbClr val="EFE7DB"/>
          </a:solidFill>
          <a:ln/>
        </p:spPr>
      </p:sp>
      <p:pic>
        <p:nvPicPr>
          <p:cNvPr id="14" name="Image 1" descr="/sessions/practical-elegant-bardeen/mnt/outputs/icons/navy_FaCalendarAl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1424" y="3584448"/>
            <a:ext cx="256032" cy="256032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7315200" y="3456432"/>
            <a:ext cx="39319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145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events</a:t>
            </a:r>
            <a:endParaRPr lang="en-US" sz="1500" dirty="0"/>
          </a:p>
        </p:txBody>
      </p:sp>
      <p:sp>
        <p:nvSpPr>
          <p:cNvPr id="16" name="Shape 12"/>
          <p:cNvSpPr/>
          <p:nvPr/>
        </p:nvSpPr>
        <p:spPr>
          <a:xfrm>
            <a:off x="6693408" y="4078224"/>
            <a:ext cx="512064" cy="512064"/>
          </a:xfrm>
          <a:prstGeom prst="ellipse">
            <a:avLst/>
          </a:prstGeom>
          <a:solidFill>
            <a:srgbClr val="EFE7DB"/>
          </a:solidFill>
          <a:ln/>
        </p:spPr>
      </p:sp>
      <p:pic>
        <p:nvPicPr>
          <p:cNvPr id="17" name="Image 2" descr="/sessions/practical-elegant-bardeen/mnt/outputs/icons/navy_FaHandsHelpin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1424" y="4206240"/>
            <a:ext cx="256032" cy="256032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7315200" y="4078224"/>
            <a:ext cx="39319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145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Volunteer opportunities</a:t>
            </a:r>
            <a:endParaRPr lang="en-US" sz="1500" dirty="0"/>
          </a:p>
        </p:txBody>
      </p:sp>
      <p:sp>
        <p:nvSpPr>
          <p:cNvPr id="19" name="Shape 14"/>
          <p:cNvSpPr/>
          <p:nvPr/>
        </p:nvSpPr>
        <p:spPr>
          <a:xfrm>
            <a:off x="6693408" y="4700016"/>
            <a:ext cx="512064" cy="512064"/>
          </a:xfrm>
          <a:prstGeom prst="ellipse">
            <a:avLst/>
          </a:prstGeom>
          <a:solidFill>
            <a:srgbClr val="EFE7DB"/>
          </a:solidFill>
          <a:ln/>
        </p:spPr>
      </p:sp>
      <p:pic>
        <p:nvPicPr>
          <p:cNvPr id="20" name="Image 3" descr="/sessions/practical-elegant-bardeen/mnt/outputs/icons/navy_FaBriefcaseMedica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1424" y="4828032"/>
            <a:ext cx="256032" cy="256032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7315200" y="4700016"/>
            <a:ext cx="39319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145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plan benefits</a:t>
            </a:r>
            <a:endParaRPr lang="en-US" sz="1500" dirty="0"/>
          </a:p>
        </p:txBody>
      </p:sp>
      <p:sp>
        <p:nvSpPr>
          <p:cNvPr id="22" name="Shape 16"/>
          <p:cNvSpPr/>
          <p:nvPr/>
        </p:nvSpPr>
        <p:spPr>
          <a:xfrm>
            <a:off x="6693408" y="5321808"/>
            <a:ext cx="512064" cy="512064"/>
          </a:xfrm>
          <a:prstGeom prst="ellipse">
            <a:avLst/>
          </a:prstGeom>
          <a:solidFill>
            <a:srgbClr val="EFE7DB"/>
          </a:solidFill>
          <a:ln/>
        </p:spPr>
      </p:sp>
      <p:pic>
        <p:nvPicPr>
          <p:cNvPr id="23" name="Image 4" descr="/sessions/practical-elegant-bardeen/mnt/outputs/icons/navy_FaMapMarkerAlt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1424" y="5449824"/>
            <a:ext cx="256032" cy="256032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7315200" y="5321808"/>
            <a:ext cx="39319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145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resources</a:t>
            </a:r>
            <a:endParaRPr lang="en-US" sz="1500" dirty="0"/>
          </a:p>
        </p:txBody>
      </p:sp>
      <p:sp>
        <p:nvSpPr>
          <p:cNvPr id="25" name="Text 18"/>
          <p:cNvSpPr/>
          <p:nvPr/>
        </p:nvSpPr>
        <p:spPr>
          <a:xfrm>
            <a:off x="6675120" y="589788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655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Club recognizes generosity — not purchases.</a:t>
            </a:r>
            <a:endParaRPr lang="en-US" sz="1300" dirty="0"/>
          </a:p>
        </p:txBody>
      </p:sp>
      <p:sp>
        <p:nvSpPr>
          <p:cNvPr id="26" name="Text 19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2145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  <p:sp>
        <p:nvSpPr>
          <p:cNvPr id="27" name="Text 20"/>
          <p:cNvSpPr/>
          <p:nvPr/>
        </p:nvSpPr>
        <p:spPr>
          <a:xfrm>
            <a:off x="548640" y="6400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8A97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 CUP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9655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IMPACT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9601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145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Measuring Connection, Not Just Cups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9601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A5B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 Cup measures community engagement while protecting member privacy.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30936" y="2057400"/>
            <a:ext cx="3429000" cy="3246120"/>
          </a:xfrm>
          <a:prstGeom prst="roundRect">
            <a:avLst>
              <a:gd name="adj" fmla="val 225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54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28116" y="2308860"/>
            <a:ext cx="777240" cy="777240"/>
          </a:xfrm>
          <a:prstGeom prst="ellipse">
            <a:avLst/>
          </a:prstGeom>
          <a:solidFill>
            <a:srgbClr val="EFE7DB"/>
          </a:solidFill>
          <a:ln/>
        </p:spPr>
      </p:sp>
      <p:pic>
        <p:nvPicPr>
          <p:cNvPr id="7" name="Image 0" descr="/sessions/practical-elegant-bardeen/mnt/outputs/icons/navy_FaStore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22426" y="2503170"/>
            <a:ext cx="388620" cy="3886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865376" y="246888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2145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COFFEE SHOPS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950976" y="3337560"/>
            <a:ext cx="278892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35000"/>
              </a:lnSpc>
              <a:spcAft>
                <a:spcPts val="800"/>
              </a:spcAft>
              <a:buSzPct val="100000"/>
              <a:buChar char="●"/>
            </a:pPr>
            <a:r>
              <a:rPr lang="en-US" sz="1350" dirty="0">
                <a:solidFill>
                  <a:srgbClr val="4A5B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participation</a:t>
            </a:r>
            <a:endParaRPr lang="en-US" sz="1350" dirty="0"/>
          </a:p>
          <a:p>
            <a:pPr marL="342900" indent="-342900">
              <a:lnSpc>
                <a:spcPct val="135000"/>
              </a:lnSpc>
              <a:spcAft>
                <a:spcPts val="800"/>
              </a:spcAft>
              <a:buSzPct val="100000"/>
              <a:buChar char="●"/>
            </a:pPr>
            <a:r>
              <a:rPr lang="en-US" sz="1350" dirty="0">
                <a:solidFill>
                  <a:srgbClr val="4A5B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 Cups funded &amp; redeemed</a:t>
            </a:r>
            <a:endParaRPr lang="en-US" sz="1350" dirty="0"/>
          </a:p>
        </p:txBody>
      </p:sp>
      <p:sp>
        <p:nvSpPr>
          <p:cNvPr id="10" name="Shape 7"/>
          <p:cNvSpPr/>
          <p:nvPr/>
        </p:nvSpPr>
        <p:spPr>
          <a:xfrm>
            <a:off x="4379976" y="2057400"/>
            <a:ext cx="3429000" cy="3246120"/>
          </a:xfrm>
          <a:prstGeom prst="roundRect">
            <a:avLst>
              <a:gd name="adj" fmla="val 225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5400000">
              <a:srgbClr val="000000">
                <a:alpha val="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677156" y="2308860"/>
            <a:ext cx="777240" cy="777240"/>
          </a:xfrm>
          <a:prstGeom prst="ellipse">
            <a:avLst/>
          </a:prstGeom>
          <a:solidFill>
            <a:srgbClr val="EFE7DB"/>
          </a:solidFill>
          <a:ln/>
        </p:spPr>
      </p:sp>
      <p:pic>
        <p:nvPicPr>
          <p:cNvPr id="12" name="Image 1" descr="/sessions/practical-elegant-bardeen/mnt/outputs/icons/navy_FaChartBa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1466" y="2503170"/>
            <a:ext cx="388620" cy="38862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614416" y="246888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2145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SPONSORS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4700016" y="3337560"/>
            <a:ext cx="278892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35000"/>
              </a:lnSpc>
              <a:spcAft>
                <a:spcPts val="800"/>
              </a:spcAft>
              <a:buSzPct val="100000"/>
              <a:buChar char="●"/>
            </a:pPr>
            <a:r>
              <a:rPr lang="en-US" sz="1350" dirty="0">
                <a:solidFill>
                  <a:srgbClr val="4A5B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engagement</a:t>
            </a:r>
            <a:endParaRPr lang="en-US" sz="1350" dirty="0"/>
          </a:p>
          <a:p>
            <a:pPr marL="342900" indent="-342900">
              <a:lnSpc>
                <a:spcPct val="135000"/>
              </a:lnSpc>
              <a:spcAft>
                <a:spcPts val="800"/>
              </a:spcAft>
              <a:buSzPct val="100000"/>
              <a:buChar char="●"/>
            </a:pPr>
            <a:r>
              <a:rPr lang="en-US" sz="1350" dirty="0">
                <a:solidFill>
                  <a:srgbClr val="4A5B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Campaign impact</a:t>
            </a:r>
            <a:endParaRPr lang="en-US" sz="1350" dirty="0"/>
          </a:p>
        </p:txBody>
      </p:sp>
      <p:sp>
        <p:nvSpPr>
          <p:cNvPr id="15" name="Shape 11"/>
          <p:cNvSpPr/>
          <p:nvPr/>
        </p:nvSpPr>
        <p:spPr>
          <a:xfrm>
            <a:off x="8129016" y="2057400"/>
            <a:ext cx="3429000" cy="3246120"/>
          </a:xfrm>
          <a:prstGeom prst="roundRect">
            <a:avLst>
              <a:gd name="adj" fmla="val 225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5400000">
              <a:srgbClr val="000000">
                <a:alpha val="8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8426196" y="2308860"/>
            <a:ext cx="777240" cy="777240"/>
          </a:xfrm>
          <a:prstGeom prst="ellipse">
            <a:avLst/>
          </a:prstGeom>
          <a:solidFill>
            <a:srgbClr val="EFE7DB"/>
          </a:solidFill>
          <a:ln/>
        </p:spPr>
      </p:sp>
      <p:pic>
        <p:nvPicPr>
          <p:cNvPr id="17" name="Image 2" descr="/sessions/practical-elegant-bardeen/mnt/outputs/icons/navy_FaHospitalAl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0506" y="2503170"/>
            <a:ext cx="388620" cy="38862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9363456" y="246888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2145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 PLANS</a:t>
            </a:r>
            <a:endParaRPr lang="en-US" sz="1400" dirty="0"/>
          </a:p>
        </p:txBody>
      </p:sp>
      <p:sp>
        <p:nvSpPr>
          <p:cNvPr id="19" name="Text 14"/>
          <p:cNvSpPr/>
          <p:nvPr/>
        </p:nvSpPr>
        <p:spPr>
          <a:xfrm>
            <a:off x="8449056" y="3337560"/>
            <a:ext cx="278892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35000"/>
              </a:lnSpc>
              <a:spcAft>
                <a:spcPts val="800"/>
              </a:spcAft>
              <a:buSzPct val="100000"/>
              <a:buChar char="●"/>
            </a:pPr>
            <a:r>
              <a:rPr lang="en-US" sz="1350" dirty="0">
                <a:solidFill>
                  <a:srgbClr val="4A5B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 enrollment</a:t>
            </a:r>
            <a:endParaRPr lang="en-US" sz="1350" dirty="0"/>
          </a:p>
          <a:p>
            <a:pPr marL="342900" indent="-342900">
              <a:lnSpc>
                <a:spcPct val="135000"/>
              </a:lnSpc>
              <a:spcAft>
                <a:spcPts val="800"/>
              </a:spcAft>
              <a:buSzPct val="100000"/>
              <a:buChar char="●"/>
            </a:pPr>
            <a:r>
              <a:rPr lang="en-US" sz="1350" dirty="0">
                <a:solidFill>
                  <a:srgbClr val="4A5B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 utilization</a:t>
            </a:r>
            <a:endParaRPr lang="en-US" sz="1350" dirty="0"/>
          </a:p>
          <a:p>
            <a:pPr marL="342900" indent="-342900">
              <a:lnSpc>
                <a:spcPct val="135000"/>
              </a:lnSpc>
              <a:spcAft>
                <a:spcPts val="800"/>
              </a:spcAft>
              <a:buSzPct val="100000"/>
              <a:buChar char="●"/>
            </a:pPr>
            <a:r>
              <a:rPr lang="en-US" sz="1350" dirty="0">
                <a:solidFill>
                  <a:srgbClr val="4A5B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Aggregate community engagement</a:t>
            </a:r>
            <a:endParaRPr lang="en-US" sz="1350" dirty="0"/>
          </a:p>
        </p:txBody>
      </p:sp>
      <p:sp>
        <p:nvSpPr>
          <p:cNvPr id="20" name="Shape 15"/>
          <p:cNvSpPr/>
          <p:nvPr/>
        </p:nvSpPr>
        <p:spPr>
          <a:xfrm>
            <a:off x="630936" y="5532120"/>
            <a:ext cx="10927080" cy="777240"/>
          </a:xfrm>
          <a:prstGeom prst="roundRect">
            <a:avLst>
              <a:gd name="adj" fmla="val 9412"/>
            </a:avLst>
          </a:prstGeom>
          <a:solidFill>
            <a:srgbClr val="21455D"/>
          </a:solidFill>
          <a:ln/>
        </p:spPr>
      </p:sp>
      <p:sp>
        <p:nvSpPr>
          <p:cNvPr id="21" name="Text 16"/>
          <p:cNvSpPr/>
          <p:nvPr/>
        </p:nvSpPr>
        <p:spPr>
          <a:xfrm>
            <a:off x="905256" y="5532120"/>
            <a:ext cx="10378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A7B8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Success isn’t measured by cups sold. </a:t>
            </a:r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It’s measured by connections created.</a:t>
            </a:r>
            <a:endParaRPr lang="en-US" sz="1600" dirty="0"/>
          </a:p>
        </p:txBody>
      </p:sp>
      <p:sp>
        <p:nvSpPr>
          <p:cNvPr id="22" name="Text 17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2145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  <p:sp>
        <p:nvSpPr>
          <p:cNvPr id="23" name="Text 18"/>
          <p:cNvSpPr/>
          <p:nvPr/>
        </p:nvSpPr>
        <p:spPr>
          <a:xfrm>
            <a:off x="548640" y="6400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8A97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 CUP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2145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C58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ECOSYSTEM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315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Another Coffee App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1508760"/>
            <a:ext cx="6949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A7B8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community platform built around one idea: sharing a cup of coffee can open the door to belonging.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498348" y="2514600"/>
            <a:ext cx="2606040" cy="2834640"/>
          </a:xfrm>
          <a:prstGeom prst="roundRect">
            <a:avLst>
              <a:gd name="adj" fmla="val 2807"/>
            </a:avLst>
          </a:prstGeom>
          <a:solidFill>
            <a:srgbClr val="2C5470"/>
          </a:solidFill>
          <a:ln/>
        </p:spPr>
      </p:sp>
      <p:sp>
        <p:nvSpPr>
          <p:cNvPr id="6" name="Text 4"/>
          <p:cNvSpPr/>
          <p:nvPr/>
        </p:nvSpPr>
        <p:spPr>
          <a:xfrm>
            <a:off x="726948" y="269748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5A83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26948" y="3108960"/>
            <a:ext cx="2148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6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Double Cup</a:t>
            </a:r>
            <a:endParaRPr lang="en-US" sz="1650" dirty="0"/>
          </a:p>
        </p:txBody>
      </p:sp>
      <p:sp>
        <p:nvSpPr>
          <p:cNvPr id="8" name="Text 6"/>
          <p:cNvSpPr/>
          <p:nvPr/>
        </p:nvSpPr>
        <p:spPr>
          <a:xfrm>
            <a:off x="726948" y="3886200"/>
            <a:ext cx="2148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A7B8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movement — the founding idea and public brand.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3104388" y="3831336"/>
            <a:ext cx="256032" cy="201168"/>
          </a:xfrm>
          <a:prstGeom prst="rightArrow">
            <a:avLst/>
          </a:prstGeom>
          <a:solidFill>
            <a:srgbClr val="C58A5E"/>
          </a:solidFill>
          <a:ln/>
        </p:spPr>
      </p:sp>
      <p:sp>
        <p:nvSpPr>
          <p:cNvPr id="10" name="Shape 8"/>
          <p:cNvSpPr/>
          <p:nvPr/>
        </p:nvSpPr>
        <p:spPr>
          <a:xfrm>
            <a:off x="3360420" y="2514600"/>
            <a:ext cx="2606040" cy="2834640"/>
          </a:xfrm>
          <a:prstGeom prst="roundRect">
            <a:avLst>
              <a:gd name="adj" fmla="val 2807"/>
            </a:avLst>
          </a:prstGeom>
          <a:solidFill>
            <a:srgbClr val="2C5470"/>
          </a:solidFill>
          <a:ln/>
        </p:spPr>
      </p:sp>
      <p:sp>
        <p:nvSpPr>
          <p:cNvPr id="11" name="Text 9"/>
          <p:cNvSpPr/>
          <p:nvPr/>
        </p:nvSpPr>
        <p:spPr>
          <a:xfrm>
            <a:off x="3589020" y="269748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5A83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589020" y="3108960"/>
            <a:ext cx="2148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6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Double Cup Club</a:t>
            </a:r>
            <a:endParaRPr lang="en-US" sz="1650" dirty="0"/>
          </a:p>
        </p:txBody>
      </p:sp>
      <p:sp>
        <p:nvSpPr>
          <p:cNvPr id="13" name="Text 11"/>
          <p:cNvSpPr/>
          <p:nvPr/>
        </p:nvSpPr>
        <p:spPr>
          <a:xfrm>
            <a:off x="3589020" y="3886200"/>
            <a:ext cx="2148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A7B8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member experience — where people opt in, connect, and give.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5966460" y="3831336"/>
            <a:ext cx="256032" cy="201168"/>
          </a:xfrm>
          <a:prstGeom prst="rightArrow">
            <a:avLst/>
          </a:prstGeom>
          <a:solidFill>
            <a:srgbClr val="C58A5E"/>
          </a:solidFill>
          <a:ln/>
        </p:spPr>
      </p:sp>
      <p:sp>
        <p:nvSpPr>
          <p:cNvPr id="15" name="Shape 13"/>
          <p:cNvSpPr/>
          <p:nvPr/>
        </p:nvSpPr>
        <p:spPr>
          <a:xfrm>
            <a:off x="6222492" y="2514600"/>
            <a:ext cx="2606040" cy="2834640"/>
          </a:xfrm>
          <a:prstGeom prst="roundRect">
            <a:avLst>
              <a:gd name="adj" fmla="val 2807"/>
            </a:avLst>
          </a:prstGeom>
          <a:solidFill>
            <a:srgbClr val="2C5470"/>
          </a:solidFill>
          <a:ln/>
        </p:spPr>
      </p:sp>
      <p:sp>
        <p:nvSpPr>
          <p:cNvPr id="16" name="Text 14"/>
          <p:cNvSpPr/>
          <p:nvPr/>
        </p:nvSpPr>
        <p:spPr>
          <a:xfrm>
            <a:off x="6451092" y="269748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5A83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451092" y="3108960"/>
            <a:ext cx="2148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6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Double Cup Connector™</a:t>
            </a:r>
            <a:endParaRPr lang="en-US" sz="1650" dirty="0"/>
          </a:p>
        </p:txBody>
      </p:sp>
      <p:sp>
        <p:nvSpPr>
          <p:cNvPr id="18" name="Text 16"/>
          <p:cNvSpPr/>
          <p:nvPr/>
        </p:nvSpPr>
        <p:spPr>
          <a:xfrm>
            <a:off x="6451092" y="3886200"/>
            <a:ext cx="2148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A7B8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Certified community coffee shops, trained to notice, invite, and refer.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8828532" y="3831336"/>
            <a:ext cx="256032" cy="201168"/>
          </a:xfrm>
          <a:prstGeom prst="rightArrow">
            <a:avLst/>
          </a:prstGeom>
          <a:solidFill>
            <a:srgbClr val="C58A5E"/>
          </a:solidFill>
          <a:ln/>
        </p:spPr>
      </p:sp>
      <p:sp>
        <p:nvSpPr>
          <p:cNvPr id="20" name="Shape 18"/>
          <p:cNvSpPr/>
          <p:nvPr/>
        </p:nvSpPr>
        <p:spPr>
          <a:xfrm>
            <a:off x="9084564" y="2514600"/>
            <a:ext cx="2606040" cy="2834640"/>
          </a:xfrm>
          <a:prstGeom prst="roundRect">
            <a:avLst>
              <a:gd name="adj" fmla="val 2807"/>
            </a:avLst>
          </a:prstGeom>
          <a:solidFill>
            <a:srgbClr val="2C5470"/>
          </a:solidFill>
          <a:ln/>
        </p:spPr>
      </p:sp>
      <p:sp>
        <p:nvSpPr>
          <p:cNvPr id="21" name="Text 19"/>
          <p:cNvSpPr/>
          <p:nvPr/>
        </p:nvSpPr>
        <p:spPr>
          <a:xfrm>
            <a:off x="9313164" y="269748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5A83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9313164" y="3108960"/>
            <a:ext cx="2148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6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Double Cup Network</a:t>
            </a:r>
            <a:endParaRPr lang="en-US" sz="1650" dirty="0"/>
          </a:p>
        </p:txBody>
      </p:sp>
      <p:sp>
        <p:nvSpPr>
          <p:cNvPr id="23" name="Text 21"/>
          <p:cNvSpPr/>
          <p:nvPr/>
        </p:nvSpPr>
        <p:spPr>
          <a:xfrm>
            <a:off x="9313164" y="3886200"/>
            <a:ext cx="2148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A7B8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Cafés, employers, nonprofits, sponsors, and health plans working together to reduce social isolation.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640080" y="5806440"/>
            <a:ext cx="10881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Coffee starts the conversation. Community changes what happens next.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A7B8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48640" y="6400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A7B8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 CUP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9655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THE CONCEPT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9601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145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Next Cup: Learn Before Scaling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10515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450" dirty="0">
                <a:solidFill>
                  <a:srgbClr val="4A5B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 Cup is built on a simple belief: small moments of generosity can create stronger communities. A neighborhood pilot would test the behaviors, partnerships, and economics behind it.</a:t>
            </a:r>
            <a:endParaRPr lang="en-US" sz="1450" dirty="0"/>
          </a:p>
        </p:txBody>
      </p:sp>
      <p:sp>
        <p:nvSpPr>
          <p:cNvPr id="5" name="Shape 3"/>
          <p:cNvSpPr/>
          <p:nvPr/>
        </p:nvSpPr>
        <p:spPr>
          <a:xfrm>
            <a:off x="763524" y="2331720"/>
            <a:ext cx="338328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000000">
                <a:alpha val="7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69264" y="2491740"/>
            <a:ext cx="594360" cy="594360"/>
          </a:xfrm>
          <a:prstGeom prst="ellipse">
            <a:avLst/>
          </a:prstGeom>
          <a:solidFill>
            <a:srgbClr val="EFE7DB"/>
          </a:solidFill>
          <a:ln/>
        </p:spPr>
      </p:sp>
      <p:pic>
        <p:nvPicPr>
          <p:cNvPr id="7" name="Image 0" descr="/sessions/practical-elegant-bardeen/mnt/outputs/icons/navy_FaCommentDots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7854" y="2640330"/>
            <a:ext cx="297180" cy="2971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37844" y="3154680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b="1" dirty="0">
                <a:solidFill>
                  <a:srgbClr val="2145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Will people participate?</a:t>
            </a:r>
            <a:endParaRPr lang="en-US" sz="1450" dirty="0"/>
          </a:p>
        </p:txBody>
      </p:sp>
      <p:sp>
        <p:nvSpPr>
          <p:cNvPr id="9" name="Text 6"/>
          <p:cNvSpPr/>
          <p:nvPr/>
        </p:nvSpPr>
        <p:spPr>
          <a:xfrm>
            <a:off x="1037844" y="3566160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4A5B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the story inspire customers to Leave One or join the Club?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4402836" y="2331720"/>
            <a:ext cx="338328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000000">
                <a:alpha val="7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608576" y="2491740"/>
            <a:ext cx="594360" cy="594360"/>
          </a:xfrm>
          <a:prstGeom prst="ellipse">
            <a:avLst/>
          </a:prstGeom>
          <a:solidFill>
            <a:srgbClr val="EFE7DB"/>
          </a:solidFill>
          <a:ln/>
        </p:spPr>
      </p:sp>
      <p:pic>
        <p:nvPicPr>
          <p:cNvPr id="12" name="Image 1" descr="/sessions/practical-elegant-bardeen/mnt/outputs/icons/navy_FaHandsHelpin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7166" y="2640330"/>
            <a:ext cx="297180" cy="2971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677156" y="3154680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b="1" dirty="0">
                <a:solidFill>
                  <a:srgbClr val="2145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Does it create belonging?</a:t>
            </a:r>
            <a:endParaRPr lang="en-US" sz="1450" dirty="0"/>
          </a:p>
        </p:txBody>
      </p:sp>
      <p:sp>
        <p:nvSpPr>
          <p:cNvPr id="14" name="Text 10"/>
          <p:cNvSpPr/>
          <p:nvPr/>
        </p:nvSpPr>
        <p:spPr>
          <a:xfrm>
            <a:off x="4677156" y="3566160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4A5B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recipients and members feel welcomed, return, and re-engage?</a:t>
            </a:r>
            <a:endParaRPr lang="en-US" sz="1150" dirty="0"/>
          </a:p>
        </p:txBody>
      </p:sp>
      <p:sp>
        <p:nvSpPr>
          <p:cNvPr id="15" name="Shape 11"/>
          <p:cNvSpPr/>
          <p:nvPr/>
        </p:nvSpPr>
        <p:spPr>
          <a:xfrm>
            <a:off x="8042148" y="2331720"/>
            <a:ext cx="338328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000000">
                <a:alpha val="7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8247888" y="2491740"/>
            <a:ext cx="594360" cy="594360"/>
          </a:xfrm>
          <a:prstGeom prst="ellipse">
            <a:avLst/>
          </a:prstGeom>
          <a:solidFill>
            <a:srgbClr val="EFE7DB"/>
          </a:solidFill>
          <a:ln/>
        </p:spPr>
      </p:sp>
      <p:pic>
        <p:nvPicPr>
          <p:cNvPr id="17" name="Image 2" descr="/sessions/practical-elegant-bardeen/mnt/outputs/icons/navy_FaSto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6478" y="2640330"/>
            <a:ext cx="297180" cy="29718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8316468" y="3154680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b="1" dirty="0">
                <a:solidFill>
                  <a:srgbClr val="2145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it valuable for cafés?</a:t>
            </a:r>
            <a:endParaRPr lang="en-US" sz="1450" dirty="0"/>
          </a:p>
        </p:txBody>
      </p:sp>
      <p:sp>
        <p:nvSpPr>
          <p:cNvPr id="19" name="Text 14"/>
          <p:cNvSpPr/>
          <p:nvPr/>
        </p:nvSpPr>
        <p:spPr>
          <a:xfrm>
            <a:off x="8316468" y="3566160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4A5B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Connector status increase loyalty, traffic, and identity?</a:t>
            </a:r>
            <a:endParaRPr lang="en-US" sz="1150" dirty="0"/>
          </a:p>
        </p:txBody>
      </p:sp>
      <p:sp>
        <p:nvSpPr>
          <p:cNvPr id="20" name="Shape 15"/>
          <p:cNvSpPr/>
          <p:nvPr/>
        </p:nvSpPr>
        <p:spPr>
          <a:xfrm>
            <a:off x="763524" y="4572000"/>
            <a:ext cx="338328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000000">
                <a:alpha val="7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969264" y="4732020"/>
            <a:ext cx="594360" cy="594360"/>
          </a:xfrm>
          <a:prstGeom prst="ellipse">
            <a:avLst/>
          </a:prstGeom>
          <a:solidFill>
            <a:srgbClr val="EFE7DB"/>
          </a:solidFill>
          <a:ln/>
        </p:spPr>
      </p:sp>
      <p:pic>
        <p:nvPicPr>
          <p:cNvPr id="22" name="Image 3" descr="/sessions/practical-elegant-bardeen/mnt/outputs/icons/navy_FaHandshak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7854" y="4880610"/>
            <a:ext cx="297180" cy="29718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1037844" y="5394960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b="1" dirty="0">
                <a:solidFill>
                  <a:srgbClr val="2145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organizations amplify it?</a:t>
            </a:r>
            <a:endParaRPr lang="en-US" sz="1450" dirty="0"/>
          </a:p>
        </p:txBody>
      </p:sp>
      <p:sp>
        <p:nvSpPr>
          <p:cNvPr id="24" name="Text 18"/>
          <p:cNvSpPr/>
          <p:nvPr/>
        </p:nvSpPr>
        <p:spPr>
          <a:xfrm>
            <a:off x="1037844" y="5806440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4A5B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employers, nonprofits, and sponsors participate meaningfully?</a:t>
            </a:r>
            <a:endParaRPr lang="en-US" sz="1150" dirty="0"/>
          </a:p>
        </p:txBody>
      </p:sp>
      <p:sp>
        <p:nvSpPr>
          <p:cNvPr id="25" name="Shape 19"/>
          <p:cNvSpPr/>
          <p:nvPr/>
        </p:nvSpPr>
        <p:spPr>
          <a:xfrm>
            <a:off x="4402836" y="4572000"/>
            <a:ext cx="338328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000000">
                <a:alpha val="7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4608576" y="4732020"/>
            <a:ext cx="594360" cy="594360"/>
          </a:xfrm>
          <a:prstGeom prst="ellipse">
            <a:avLst/>
          </a:prstGeom>
          <a:solidFill>
            <a:srgbClr val="EFE7DB"/>
          </a:solidFill>
          <a:ln/>
        </p:spPr>
      </p:sp>
      <p:pic>
        <p:nvPicPr>
          <p:cNvPr id="27" name="Image 4" descr="/sessions/practical-elegant-bardeen/mnt/outputs/icons/navy_FaHeartbeat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7166" y="4880610"/>
            <a:ext cx="297180" cy="297180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4677156" y="5394960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b="1" dirty="0">
                <a:solidFill>
                  <a:srgbClr val="2145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there a role for health plans?</a:t>
            </a:r>
            <a:endParaRPr lang="en-US" sz="1450" dirty="0"/>
          </a:p>
        </p:txBody>
      </p:sp>
      <p:sp>
        <p:nvSpPr>
          <p:cNvPr id="29" name="Text 22"/>
          <p:cNvSpPr/>
          <p:nvPr/>
        </p:nvSpPr>
        <p:spPr>
          <a:xfrm>
            <a:off x="4677156" y="5806440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4A5B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Club Benefits support behavioral health and engagement goals?</a:t>
            </a:r>
            <a:endParaRPr lang="en-US" sz="1150" dirty="0"/>
          </a:p>
        </p:txBody>
      </p:sp>
      <p:sp>
        <p:nvSpPr>
          <p:cNvPr id="30" name="Text 23"/>
          <p:cNvSpPr/>
          <p:nvPr/>
        </p:nvSpPr>
        <p:spPr>
          <a:xfrm>
            <a:off x="11365992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2145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000" dirty="0"/>
          </a:p>
        </p:txBody>
      </p:sp>
      <p:sp>
        <p:nvSpPr>
          <p:cNvPr id="31" name="Text 24"/>
          <p:cNvSpPr/>
          <p:nvPr/>
        </p:nvSpPr>
        <p:spPr>
          <a:xfrm>
            <a:off x="548640" y="6400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8A97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 CUP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2145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C58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 PILOT REQUIRES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315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 Days to Test the Model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30936" y="1783080"/>
            <a:ext cx="3429000" cy="2514600"/>
          </a:xfrm>
          <a:prstGeom prst="roundRect">
            <a:avLst>
              <a:gd name="adj" fmla="val 2909"/>
            </a:avLst>
          </a:prstGeom>
          <a:solidFill>
            <a:srgbClr val="2C5470"/>
          </a:solidFill>
          <a:ln/>
        </p:spPr>
      </p:sp>
      <p:sp>
        <p:nvSpPr>
          <p:cNvPr id="5" name="Shape 3"/>
          <p:cNvSpPr/>
          <p:nvPr/>
        </p:nvSpPr>
        <p:spPr>
          <a:xfrm>
            <a:off x="882396" y="1943100"/>
            <a:ext cx="685800" cy="685800"/>
          </a:xfrm>
          <a:prstGeom prst="ellipse">
            <a:avLst/>
          </a:prstGeom>
          <a:solidFill>
            <a:srgbClr val="3A6180"/>
          </a:solidFill>
          <a:ln/>
        </p:spPr>
      </p:sp>
      <p:pic>
        <p:nvPicPr>
          <p:cNvPr id="6" name="Image 0" descr="/sessions/practical-elegant-bardeen/mnt/outputs/icons/cream_FaHourglassHalf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53846" y="2114550"/>
            <a:ext cx="342900" cy="3429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682496" y="1965960"/>
            <a:ext cx="2148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Duration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905256" y="2788920"/>
            <a:ext cx="2880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25000"/>
              </a:lnSpc>
              <a:spcAft>
                <a:spcPts val="500"/>
              </a:spcAft>
              <a:buSzPct val="100000"/>
              <a:buChar char="●"/>
            </a:pPr>
            <a:r>
              <a:rPr lang="en-US" sz="1200" dirty="0">
                <a:solidFill>
                  <a:srgbClr val="A7B8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90-day neighborhood pilot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379976" y="1783080"/>
            <a:ext cx="3429000" cy="2514600"/>
          </a:xfrm>
          <a:prstGeom prst="roundRect">
            <a:avLst>
              <a:gd name="adj" fmla="val 2909"/>
            </a:avLst>
          </a:prstGeom>
          <a:solidFill>
            <a:srgbClr val="2C5470"/>
          </a:solidFill>
          <a:ln/>
        </p:spPr>
      </p:sp>
      <p:sp>
        <p:nvSpPr>
          <p:cNvPr id="10" name="Shape 7"/>
          <p:cNvSpPr/>
          <p:nvPr/>
        </p:nvSpPr>
        <p:spPr>
          <a:xfrm>
            <a:off x="4631436" y="1943100"/>
            <a:ext cx="685800" cy="685800"/>
          </a:xfrm>
          <a:prstGeom prst="ellipse">
            <a:avLst/>
          </a:prstGeom>
          <a:solidFill>
            <a:srgbClr val="3A6180"/>
          </a:solidFill>
          <a:ln/>
        </p:spPr>
      </p:sp>
      <p:pic>
        <p:nvPicPr>
          <p:cNvPr id="11" name="Image 1" descr="/sessions/practical-elegant-bardeen/mnt/outputs/icons/cream_FaUser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2886" y="2114550"/>
            <a:ext cx="342900" cy="3429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431536" y="1965960"/>
            <a:ext cx="2148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Community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654296" y="2788920"/>
            <a:ext cx="2880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25000"/>
              </a:lnSpc>
              <a:spcAft>
                <a:spcPts val="500"/>
              </a:spcAft>
              <a:buSzPct val="100000"/>
              <a:buChar char="●"/>
            </a:pPr>
            <a:r>
              <a:rPr lang="en-US" sz="1200" dirty="0">
                <a:solidFill>
                  <a:srgbClr val="A7B8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5–10 independent coffee shops</a:t>
            </a:r>
            <a:endParaRPr lang="en-US" sz="1200" dirty="0"/>
          </a:p>
          <a:p>
            <a:pPr marL="342900" indent="-342900">
              <a:lnSpc>
                <a:spcPct val="125000"/>
              </a:lnSpc>
              <a:spcAft>
                <a:spcPts val="500"/>
              </a:spcAft>
              <a:buSzPct val="100000"/>
              <a:buChar char="●"/>
            </a:pPr>
            <a:r>
              <a:rPr lang="en-US" sz="1200" dirty="0">
                <a:solidFill>
                  <a:srgbClr val="A7B8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1–2 neighborhood nonprofits</a:t>
            </a:r>
            <a:endParaRPr lang="en-US" sz="1200" dirty="0"/>
          </a:p>
          <a:p>
            <a:pPr marL="342900" indent="-342900">
              <a:lnSpc>
                <a:spcPct val="125000"/>
              </a:lnSpc>
              <a:spcAft>
                <a:spcPts val="500"/>
              </a:spcAft>
              <a:buSzPct val="100000"/>
              <a:buChar char="●"/>
            </a:pPr>
            <a:r>
              <a:rPr lang="en-US" sz="1200" dirty="0">
                <a:solidFill>
                  <a:srgbClr val="A7B8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employer or regional health plan</a:t>
            </a:r>
            <a:endParaRPr lang="en-US" sz="1200" dirty="0"/>
          </a:p>
          <a:p>
            <a:pPr marL="342900" indent="-342900">
              <a:lnSpc>
                <a:spcPct val="125000"/>
              </a:lnSpc>
              <a:spcAft>
                <a:spcPts val="500"/>
              </a:spcAft>
              <a:buSzPct val="100000"/>
              <a:buChar char="●"/>
            </a:pPr>
            <a:r>
              <a:rPr lang="en-US" sz="1200" dirty="0">
                <a:solidFill>
                  <a:srgbClr val="A7B8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250–500 early-cohort members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8129016" y="1783080"/>
            <a:ext cx="3429000" cy="2514600"/>
          </a:xfrm>
          <a:prstGeom prst="roundRect">
            <a:avLst>
              <a:gd name="adj" fmla="val 2909"/>
            </a:avLst>
          </a:prstGeom>
          <a:solidFill>
            <a:srgbClr val="2C5470"/>
          </a:solidFill>
          <a:ln/>
        </p:spPr>
      </p:sp>
      <p:sp>
        <p:nvSpPr>
          <p:cNvPr id="15" name="Shape 11"/>
          <p:cNvSpPr/>
          <p:nvPr/>
        </p:nvSpPr>
        <p:spPr>
          <a:xfrm>
            <a:off x="8380476" y="1943100"/>
            <a:ext cx="685800" cy="685800"/>
          </a:xfrm>
          <a:prstGeom prst="ellipse">
            <a:avLst/>
          </a:prstGeom>
          <a:solidFill>
            <a:srgbClr val="3A6180"/>
          </a:solidFill>
          <a:ln/>
        </p:spPr>
      </p:sp>
      <p:pic>
        <p:nvPicPr>
          <p:cNvPr id="16" name="Image 2" descr="/sessions/practical-elegant-bardeen/mnt/outputs/icons/cream_FaMobileAl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1926" y="2114550"/>
            <a:ext cx="342900" cy="3429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9180576" y="1965960"/>
            <a:ext cx="2148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Platform</a:t>
            </a:r>
            <a:endParaRPr lang="en-US" sz="1600" dirty="0"/>
          </a:p>
        </p:txBody>
      </p:sp>
      <p:sp>
        <p:nvSpPr>
          <p:cNvPr id="18" name="Text 13"/>
          <p:cNvSpPr/>
          <p:nvPr/>
        </p:nvSpPr>
        <p:spPr>
          <a:xfrm>
            <a:off x="8403336" y="2788920"/>
            <a:ext cx="2880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25000"/>
              </a:lnSpc>
              <a:spcAft>
                <a:spcPts val="500"/>
              </a:spcAft>
              <a:buSzPct val="100000"/>
              <a:buChar char="●"/>
            </a:pPr>
            <a:r>
              <a:rPr lang="en-US" sz="1200" dirty="0">
                <a:solidFill>
                  <a:srgbClr val="A7B8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 Cup Club mobile experience</a:t>
            </a:r>
            <a:endParaRPr lang="en-US" sz="1200" dirty="0"/>
          </a:p>
          <a:p>
            <a:pPr marL="342900" indent="-342900">
              <a:lnSpc>
                <a:spcPct val="125000"/>
              </a:lnSpc>
              <a:spcAft>
                <a:spcPts val="500"/>
              </a:spcAft>
              <a:buSzPct val="100000"/>
              <a:buChar char="●"/>
            </a:pPr>
            <a:r>
              <a:rPr lang="en-US" sz="1200" dirty="0">
                <a:solidFill>
                  <a:srgbClr val="A7B8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QR check-in &amp; transactions</a:t>
            </a:r>
            <a:endParaRPr lang="en-US" sz="1200" dirty="0"/>
          </a:p>
          <a:p>
            <a:pPr marL="342900" indent="-342900">
              <a:lnSpc>
                <a:spcPct val="125000"/>
              </a:lnSpc>
              <a:spcAft>
                <a:spcPts val="500"/>
              </a:spcAft>
              <a:buSzPct val="100000"/>
              <a:buChar char="●"/>
            </a:pPr>
            <a:r>
              <a:rPr lang="en-US" sz="1200" dirty="0">
                <a:solidFill>
                  <a:srgbClr val="A7B8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Coffee shop dashboard</a:t>
            </a:r>
            <a:endParaRPr lang="en-US" sz="1200" dirty="0"/>
          </a:p>
          <a:p>
            <a:pPr marL="342900" indent="-342900">
              <a:lnSpc>
                <a:spcPct val="125000"/>
              </a:lnSpc>
              <a:spcAft>
                <a:spcPts val="500"/>
              </a:spcAft>
              <a:buSzPct val="100000"/>
              <a:buChar char="●"/>
            </a:pPr>
            <a:r>
              <a:rPr lang="en-US" sz="1200" dirty="0">
                <a:solidFill>
                  <a:srgbClr val="A7B8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 reporting &amp; analytics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630936" y="45262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58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MEASURES OF SUCCESS</a:t>
            </a:r>
            <a:endParaRPr lang="en-US" sz="1100" dirty="0"/>
          </a:p>
        </p:txBody>
      </p:sp>
      <p:sp>
        <p:nvSpPr>
          <p:cNvPr id="20" name="Text 15"/>
          <p:cNvSpPr/>
          <p:nvPr/>
        </p:nvSpPr>
        <p:spPr>
          <a:xfrm>
            <a:off x="630936" y="4846320"/>
            <a:ext cx="10927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●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 Cups funded &amp; redeemed</a:t>
            </a:r>
            <a:endParaRPr lang="en-US" sz="1250" dirty="0"/>
          </a:p>
          <a:p>
            <a:pPr marL="342900" indent="-342900">
              <a:lnSpc>
                <a:spcPct val="120000"/>
              </a:lnSpc>
              <a:buSzPct val="100000"/>
              <a:buChar char="●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Club enrollment &amp; engagement</a:t>
            </a:r>
            <a:endParaRPr lang="en-US" sz="1250" dirty="0"/>
          </a:p>
          <a:p>
            <a:pPr marL="342900" indent="-342900">
              <a:lnSpc>
                <a:spcPct val="120000"/>
              </a:lnSpc>
              <a:buSzPct val="100000"/>
              <a:buChar char="●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Coffee shop participation</a:t>
            </a:r>
            <a:endParaRPr lang="en-US" sz="1250" dirty="0"/>
          </a:p>
          <a:p>
            <a:pPr marL="342900" indent="-342900">
              <a:lnSpc>
                <a:spcPct val="120000"/>
              </a:lnSpc>
              <a:buSzPct val="100000"/>
              <a:buChar char="●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event attendance</a:t>
            </a:r>
            <a:endParaRPr lang="en-US" sz="1250" dirty="0"/>
          </a:p>
          <a:p>
            <a:pPr marL="342900" indent="-342900">
              <a:lnSpc>
                <a:spcPct val="120000"/>
              </a:lnSpc>
              <a:buSzPct val="100000"/>
              <a:buChar char="●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satisfaction &amp; lessons learned</a:t>
            </a:r>
            <a:endParaRPr lang="en-US" sz="1250" dirty="0"/>
          </a:p>
        </p:txBody>
      </p:sp>
      <p:sp>
        <p:nvSpPr>
          <p:cNvPr id="21" name="Text 16"/>
          <p:cNvSpPr/>
          <p:nvPr/>
        </p:nvSpPr>
        <p:spPr>
          <a:xfrm>
            <a:off x="630936" y="5943600"/>
            <a:ext cx="10927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450" i="1" dirty="0">
                <a:solidFill>
                  <a:srgbClr val="A7B8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goal isn’t to prove a business. It’s to discover whether a simple ritual can become a scalable model for strengthening community.</a:t>
            </a:r>
            <a:endParaRPr lang="en-US" sz="14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Double Cup Coffee — Pilot Design Concept</dc:title>
  <dc:subject>PptxGenJS Presentation</dc:subject>
  <dc:creator>Ryan Corcoran</dc:creator>
  <cp:lastModifiedBy>Ryan Corcoran</cp:lastModifiedBy>
  <cp:revision>1</cp:revision>
  <dcterms:created xsi:type="dcterms:W3CDTF">2026-07-08T18:33:39Z</dcterms:created>
  <dcterms:modified xsi:type="dcterms:W3CDTF">2026-07-08T18:33:39Z</dcterms:modified>
</cp:coreProperties>
</file>